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455" r:id="rId3"/>
    <p:sldId id="454" r:id="rId4"/>
    <p:sldId id="456" r:id="rId5"/>
    <p:sldId id="429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203"/>
    <a:srgbClr val="00F301"/>
    <a:srgbClr val="00C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1"/>
    <p:restoredTop sz="91335"/>
  </p:normalViewPr>
  <p:slideViewPr>
    <p:cSldViewPr snapToGrid="0" snapToObjects="1">
      <p:cViewPr varScale="1">
        <p:scale>
          <a:sx n="90" d="100"/>
          <a:sy n="90" d="100"/>
        </p:scale>
        <p:origin x="200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5DEA3-5ADD-1946-B2F9-982EF2A509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6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CADD88-450C-9D45-9CD0-C4EAC14BE22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4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ple Chancery" panose="03020702040506060504" pitchFamily="66" charset="-79"/>
                <a:cs typeface="Apple Chancery" panose="03020702040506060504" pitchFamily="66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C245-C696-BC48-A093-09C31B30B067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D4D64-6D6A-A949-85F4-7FD739F65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7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pple Chancery" panose="03020702040506060504" pitchFamily="66" charset="-79"/>
          <a:ea typeface="+mj-ea"/>
          <a:cs typeface="Apple Chancery" panose="03020702040506060504" pitchFamily="66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announcements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  Conservation of Energy lab due</a:t>
            </a: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  Test is on Wednesday 10/30</a:t>
            </a:r>
          </a:p>
          <a:p>
            <a:pPr lvl="1"/>
            <a:r>
              <a:rPr lang="en-US" dirty="0">
                <a:sym typeface="Wingdings"/>
              </a:rPr>
              <a:t>See class Website for list of topics, as well as practice multiple choice and </a:t>
            </a:r>
            <a:r>
              <a:rPr lang="en-US" dirty="0" err="1">
                <a:sym typeface="Wingdings"/>
              </a:rPr>
              <a:t>XtraWrk</a:t>
            </a:r>
            <a:r>
              <a:rPr lang="en-US" dirty="0">
                <a:sym typeface="Wingdings"/>
              </a:rPr>
              <a:t> problems</a:t>
            </a:r>
          </a:p>
          <a:p>
            <a:pPr lvl="1"/>
            <a:r>
              <a:rPr lang="en-US" dirty="0">
                <a:sym typeface="Wingdings"/>
              </a:rPr>
              <a:t>Chipotle </a:t>
            </a:r>
            <a:r>
              <a:rPr lang="en-US">
                <a:sym typeface="Wingdings"/>
              </a:rPr>
              <a:t>Night Monday </a:t>
            </a:r>
            <a:r>
              <a:rPr lang="en-US" dirty="0">
                <a:sym typeface="Wingdings"/>
              </a:rPr>
              <a:t>from 5:30-7:00</a:t>
            </a:r>
          </a:p>
        </p:txBody>
      </p:sp>
    </p:spTree>
    <p:extLst>
      <p:ext uri="{BB962C8B-B14F-4D97-AF65-F5344CB8AC3E}">
        <p14:creationId xmlns:p14="http://schemas.microsoft.com/office/powerpoint/2010/main" val="59317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7" y="1044999"/>
            <a:ext cx="86277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Although it’s useful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to know how much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work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a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force field </a:t>
            </a:r>
            <a:r>
              <a:rPr lang="en-US" sz="2000" dirty="0">
                <a:solidFill>
                  <a:srgbClr val="0000FF"/>
                </a:solidFill>
                <a:latin typeface="Times New Roman"/>
                <a:cs typeface="Times New Roman"/>
              </a:rPr>
              <a:t>will do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on an object traveling through it, it is often considerably more useful to know how much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work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per unit time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field is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capable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of doing (or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actually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does).  Called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power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this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rate at which work is done per unit time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is mathematically defined as: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43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pple Chancery"/>
                <a:cs typeface="Apple Chancery"/>
              </a:rPr>
              <a:t>Power</a:t>
            </a:r>
            <a:endParaRPr lang="en-US" sz="3600" dirty="0">
              <a:solidFill>
                <a:srgbClr val="FF0000"/>
              </a:solidFill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83000" y="2490788"/>
          <a:ext cx="10953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685800" imgH="393700" progId="Equation.DSMT4">
                  <p:embed/>
                </p:oleObj>
              </mc:Choice>
              <mc:Fallback>
                <p:oleObj name="Equation" r:id="rId3" imgW="685800" imgH="3937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3000" y="2490788"/>
                        <a:ext cx="1095375" cy="63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4957" y="5332973"/>
            <a:ext cx="8627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The units </a:t>
            </a:r>
            <a:r>
              <a:rPr lang="en-US" sz="2000" dirty="0">
                <a:latin typeface="Times New Roman"/>
                <a:cs typeface="Times New Roman"/>
              </a:rPr>
              <a:t>of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Times New Roman"/>
                <a:cs typeface="Times New Roman"/>
              </a:rPr>
              <a:t>power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in the MKS system are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joules per second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or the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watt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957" y="3144838"/>
            <a:ext cx="8627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or if you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are talking incremental changes at an instant,              . 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946775" y="3071813"/>
          <a:ext cx="10541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660400" imgH="393700" progId="Equation.DSMT4">
                  <p:embed/>
                </p:oleObj>
              </mc:Choice>
              <mc:Fallback>
                <p:oleObj name="Equation" r:id="rId5" imgW="660400" imgH="3937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46775" y="3071813"/>
                        <a:ext cx="1054100" cy="630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4957" y="3715689"/>
            <a:ext cx="8627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pple Chancery"/>
                <a:cs typeface="Apple Chancery"/>
              </a:rPr>
              <a:t>For a moving body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with constant velocity 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, the instantaneous power provided by a force on the body over a displacement    will be:             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722563" y="4525963"/>
          <a:ext cx="28956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1816100" imgH="457200" progId="Equation.DSMT4">
                  <p:embed/>
                </p:oleObj>
              </mc:Choice>
              <mc:Fallback>
                <p:oleObj name="Equation" r:id="rId7" imgW="1816100" imgH="4572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2563" y="4525963"/>
                        <a:ext cx="2895600" cy="731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269315"/>
              </p:ext>
            </p:extLst>
          </p:nvPr>
        </p:nvGraphicFramePr>
        <p:xfrm>
          <a:off x="4457700" y="4054321"/>
          <a:ext cx="182563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9" imgW="114300" imgH="165100" progId="Equation.DSMT4">
                  <p:embed/>
                </p:oleObj>
              </mc:Choice>
              <mc:Fallback>
                <p:oleObj name="Equation" r:id="rId9" imgW="114300" imgH="1651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57700" y="4054321"/>
                        <a:ext cx="182563" cy="26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7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7" y="243661"/>
            <a:ext cx="8627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Example 1: An elevator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of mass 1000 kg carries a load of 800 kg.  It rises 12 meters in 8 seconds at essentially a constant speed.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6257" y="1083754"/>
            <a:ext cx="8386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a.) Determine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minimum work the elevator motor must do in lifting the load. 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7257" y="1543822"/>
            <a:ext cx="7586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The weight of the elevator and occupants is                                                           This is the amount of force the elevator must provide to raise the system 12 meters at a constant speed.  The work associated with that force is:</a:t>
            </a:r>
            <a:endParaRPr lang="en-US" sz="2000" dirty="0">
              <a:latin typeface="Apple Chancery"/>
              <a:cs typeface="Apple Chancery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013406"/>
              </p:ext>
            </p:extLst>
          </p:nvPr>
        </p:nvGraphicFramePr>
        <p:xfrm>
          <a:off x="3070303" y="2505976"/>
          <a:ext cx="237013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1485900" imgH="635000" progId="Equation.DSMT4">
                  <p:embed/>
                </p:oleObj>
              </mc:Choice>
              <mc:Fallback>
                <p:oleObj name="Equation" r:id="rId3" imgW="1485900" imgH="6350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0303" y="2505976"/>
                        <a:ext cx="2370138" cy="101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624969"/>
              </p:ext>
            </p:extLst>
          </p:nvPr>
        </p:nvGraphicFramePr>
        <p:xfrm>
          <a:off x="4884236" y="3625929"/>
          <a:ext cx="172085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1079500" imgH="927100" progId="Equation.DSMT4">
                  <p:embed/>
                </p:oleObj>
              </mc:Choice>
              <mc:Fallback>
                <p:oleObj name="Equation" r:id="rId5" imgW="1079500" imgH="9271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4236" y="3625929"/>
                        <a:ext cx="1720850" cy="148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6257" y="3858708"/>
            <a:ext cx="3743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b.) What must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the motor’s power rating be to affect this lift? </a:t>
            </a:r>
            <a:endParaRPr lang="en-US" sz="2400" dirty="0">
              <a:latin typeface="Apple Chancery"/>
              <a:cs typeface="Apple Chancery"/>
            </a:endParaRP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729D0FC2-CEFC-B94C-806A-A76883296C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529588"/>
              </p:ext>
            </p:extLst>
          </p:nvPr>
        </p:nvGraphicFramePr>
        <p:xfrm>
          <a:off x="4999076" y="1525937"/>
          <a:ext cx="38084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7" imgW="2387600" imgH="279400" progId="Equation.DSMT4">
                  <p:embed/>
                </p:oleObj>
              </mc:Choice>
              <mc:Fallback>
                <p:oleObj name="Equation" r:id="rId7" imgW="2387600" imgH="2794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99076" y="1525937"/>
                        <a:ext cx="380841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BDE7CD7C-8579-7B40-9B24-8B58B0C90D97}"/>
              </a:ext>
            </a:extLst>
          </p:cNvPr>
          <p:cNvSpPr txBox="1"/>
          <p:nvPr/>
        </p:nvSpPr>
        <p:spPr>
          <a:xfrm>
            <a:off x="516257" y="5314178"/>
            <a:ext cx="374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c.) How many horsepower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is that?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104F37-E1EB-A545-B059-89815553E3FF}"/>
              </a:ext>
            </a:extLst>
          </p:cNvPr>
          <p:cNvSpPr txBox="1"/>
          <p:nvPr/>
        </p:nvSpPr>
        <p:spPr>
          <a:xfrm>
            <a:off x="1103610" y="5741901"/>
            <a:ext cx="291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There are 746 watt/HP, so</a:t>
            </a:r>
            <a:endParaRPr lang="en-US" sz="2000" dirty="0">
              <a:latin typeface="Apple Chancery"/>
              <a:cs typeface="Apple Chancery"/>
            </a:endParaRPr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2D94DEFD-E70E-8A41-B4A5-DF82A5C1FE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616597"/>
              </p:ext>
            </p:extLst>
          </p:nvPr>
        </p:nvGraphicFramePr>
        <p:xfrm>
          <a:off x="3541558" y="6018770"/>
          <a:ext cx="46561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9" imgW="2921000" imgH="317500" progId="Equation.DSMT4">
                  <p:embed/>
                </p:oleObj>
              </mc:Choice>
              <mc:Fallback>
                <p:oleObj name="Equation" r:id="rId9" imgW="2921000" imgH="3175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41558" y="6018770"/>
                        <a:ext cx="4656137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8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957" y="600499"/>
            <a:ext cx="8627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pple Chancery"/>
                <a:cs typeface="Apple Chancery"/>
              </a:rPr>
              <a:t>Example 2: A 1000 kg car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traveling at 15 m/s runs into a vat of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jello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.  As the car proceeds, it slows to rest over a 18 second period. 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6257" y="1440592"/>
            <a:ext cx="8386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a.) How much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work did the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jello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do on the car as it brought the car to rest?</a:t>
            </a:r>
            <a:endParaRPr lang="en-US" sz="2400" dirty="0">
              <a:latin typeface="Apple Chancery"/>
              <a:cs typeface="Apple Chancery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7257" y="1900660"/>
            <a:ext cx="758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Assuming the </a:t>
            </a:r>
            <a:r>
              <a:rPr lang="en-US" dirty="0" err="1">
                <a:solidFill>
                  <a:srgbClr val="000000"/>
                </a:solidFill>
                <a:latin typeface="Times New Roman"/>
                <a:cs typeface="Times New Roman"/>
              </a:rPr>
              <a:t>jello</a:t>
            </a:r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 was the only force acting on the car, the work it did will be the net work done on the car.  Using the work/energy theorem, we can write:</a:t>
            </a:r>
            <a:endParaRPr lang="en-US" sz="2000" dirty="0">
              <a:latin typeface="Apple Chancery"/>
              <a:cs typeface="Apple Chancery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700099"/>
              </p:ext>
            </p:extLst>
          </p:nvPr>
        </p:nvGraphicFramePr>
        <p:xfrm>
          <a:off x="2246312" y="2628605"/>
          <a:ext cx="3868738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2425700" imgH="1117600" progId="Equation.DSMT4">
                  <p:embed/>
                </p:oleObj>
              </mc:Choice>
              <mc:Fallback>
                <p:oleObj name="Equation" r:id="rId3" imgW="2425700" imgH="1117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46312" y="2628605"/>
                        <a:ext cx="3868738" cy="178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490223"/>
              </p:ext>
            </p:extLst>
          </p:nvPr>
        </p:nvGraphicFramePr>
        <p:xfrm>
          <a:off x="4452937" y="4827197"/>
          <a:ext cx="240982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5" imgW="1511300" imgH="901700" progId="Equation.DSMT4">
                  <p:embed/>
                </p:oleObj>
              </mc:Choice>
              <mc:Fallback>
                <p:oleObj name="Equation" r:id="rId5" imgW="1511300" imgH="9017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2937" y="4827197"/>
                        <a:ext cx="2409825" cy="1443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6257" y="4547644"/>
            <a:ext cx="4312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pple Chancery"/>
                <a:cs typeface="Apple Chancery"/>
              </a:rPr>
              <a:t>b.) How much power 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did the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jello</a:t>
            </a:r>
            <a:r>
              <a:rPr lang="en-US" sz="2000" dirty="0">
                <a:solidFill>
                  <a:srgbClr val="000000"/>
                </a:solidFill>
                <a:latin typeface="Times New Roman"/>
                <a:cs typeface="Times New Roman"/>
              </a:rPr>
              <a:t> provide to the system?</a:t>
            </a:r>
            <a:endParaRPr lang="en-US" sz="24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95066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8"/>
          <p:cNvSpPr>
            <a:spLocks noChangeArrowheads="1"/>
          </p:cNvSpPr>
          <p:nvPr/>
        </p:nvSpPr>
        <p:spPr bwMode="auto">
          <a:xfrm>
            <a:off x="304800" y="838200"/>
            <a:ext cx="3733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38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Apple Chancery"/>
                <a:cs typeface="Apple Chancery"/>
              </a:rPr>
              <a:t>a.) Work calculations: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Apple Chancery"/>
                <a:cs typeface="Apple Chancery"/>
              </a:rPr>
              <a:t>Summary</a:t>
            </a:r>
            <a:endParaRPr lang="en-US" sz="3600" dirty="0">
              <a:solidFill>
                <a:srgbClr val="FF0000"/>
              </a:solidFill>
              <a:latin typeface="Apple Chancery"/>
              <a:cs typeface="Apple Chancery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585201" y="6427113"/>
            <a:ext cx="444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cs typeface="Times New Roman"/>
              </a:rPr>
              <a:t>55.)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038600" y="850901"/>
          <a:ext cx="365651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1917700" imgH="292100" progId="Equation.DSMT4">
                  <p:embed/>
                </p:oleObj>
              </mc:Choice>
              <mc:Fallback>
                <p:oleObj name="Equation" r:id="rId4" imgW="1917700" imgH="2921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8600" y="850901"/>
                        <a:ext cx="3656512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04800" y="1498600"/>
            <a:ext cx="4432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38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Apple Chancery"/>
                <a:cs typeface="Apple Chancery"/>
              </a:rPr>
              <a:t>b.) Work/Energy Theorem: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06914" y="1428751"/>
          <a:ext cx="4090987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6" imgW="2146300" imgH="393700" progId="Equation.DSMT4">
                  <p:embed/>
                </p:oleObj>
              </mc:Choice>
              <mc:Fallback>
                <p:oleObj name="Equation" r:id="rId6" imgW="2146300" imgH="3937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6914" y="1428751"/>
                        <a:ext cx="4090987" cy="74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04800" y="2150269"/>
            <a:ext cx="5575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38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Apple Chancery"/>
                <a:cs typeface="Apple Chancery"/>
              </a:rPr>
              <a:t>c.) Potential Energy functions: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279525" y="2735263"/>
          <a:ext cx="77454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8" imgW="4064000" imgH="228600" progId="Equation.DSMT4">
                  <p:embed/>
                </p:oleObj>
              </mc:Choice>
              <mc:Fallback>
                <p:oleObj name="Equation" r:id="rId8" imgW="4064000" imgH="2286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79525" y="2735263"/>
                        <a:ext cx="774541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282700" y="3074988"/>
          <a:ext cx="738346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0" imgW="3873500" imgH="393700" progId="Equation.DSMT4">
                  <p:embed/>
                </p:oleObj>
              </mc:Choice>
              <mc:Fallback>
                <p:oleObj name="Equation" r:id="rId10" imgW="3873500" imgH="3937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82700" y="3074988"/>
                        <a:ext cx="7383463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304800" y="3753029"/>
            <a:ext cx="5956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38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Apple Chancery"/>
                <a:cs typeface="Apple Chancery"/>
              </a:rPr>
              <a:t>d.) Use of Potential Energy functions: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059488" y="3898900"/>
          <a:ext cx="27844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2" imgW="1460500" imgH="203200" progId="Equation.DSMT4">
                  <p:embed/>
                </p:oleObj>
              </mc:Choice>
              <mc:Fallback>
                <p:oleObj name="Equation" r:id="rId12" imgW="1460500" imgH="2032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59488" y="3898900"/>
                        <a:ext cx="2784475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04799" y="4391204"/>
            <a:ext cx="845026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38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Apple Chancery"/>
                <a:cs typeface="Apple Chancery"/>
              </a:rPr>
              <a:t>e.) Power in general: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04800" y="5421313"/>
            <a:ext cx="872013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38" eaLnBrk="1" hangingPunct="1"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Apple Chancery"/>
                <a:cs typeface="Apple Chancery"/>
              </a:rPr>
              <a:t>f.) Instantaneous power of a body moving with velocity v:</a:t>
            </a:r>
            <a:endParaRPr lang="en-US" sz="20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843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Goal-less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  A goal-less problem is just that: a problem that doesn’t have a single, specific answer in mind. </a:t>
            </a:r>
          </a:p>
          <a:p>
            <a:endParaRPr lang="en-US" dirty="0"/>
          </a:p>
          <a:p>
            <a:r>
              <a:rPr lang="en-US" dirty="0"/>
              <a:t>  This is a lot more like what real-world science is like: you have some information about a situation, and you have to figure out what would be useful to do with that information.</a:t>
            </a:r>
          </a:p>
          <a:p>
            <a:endParaRPr lang="en-US" dirty="0"/>
          </a:p>
          <a:p>
            <a:r>
              <a:rPr lang="en-US" dirty="0"/>
              <a:t>  In a goal-less problem, there are many avenues you can take. Your job is to use as many skills as you can (preferably, from each unit we’ve done so far: kinematics, forces, energy) to figure out stuff about the situation. Use equations, sketches/diagrams, graphs, blurbs, whatever. Everyone’s “solution” will be different!</a:t>
            </a:r>
          </a:p>
        </p:txBody>
      </p:sp>
    </p:spTree>
    <p:extLst>
      <p:ext uri="{BB962C8B-B14F-4D97-AF65-F5344CB8AC3E}">
        <p14:creationId xmlns:p14="http://schemas.microsoft.com/office/powerpoint/2010/main" val="405833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Goal-less problems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E51B3-C658-E64A-A113-D85806F60291}"/>
              </a:ext>
            </a:extLst>
          </p:cNvPr>
          <p:cNvSpPr txBox="1"/>
          <p:nvPr/>
        </p:nvSpPr>
        <p:spPr>
          <a:xfrm>
            <a:off x="579863" y="1417638"/>
            <a:ext cx="5730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1.) An 80.0 kg box starts from rest and travels to the bottom of a 2.0 meter long, 20 degree ramp, opposed by a 150 newton force of friction.  From this information, what can you tell about this system?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11C1B94-1789-F54C-8688-266AD91B407F}"/>
              </a:ext>
            </a:extLst>
          </p:cNvPr>
          <p:cNvGrpSpPr/>
          <p:nvPr/>
        </p:nvGrpSpPr>
        <p:grpSpPr>
          <a:xfrm>
            <a:off x="6214095" y="1592946"/>
            <a:ext cx="2553629" cy="766646"/>
            <a:chOff x="6133171" y="2776654"/>
            <a:chExt cx="2553629" cy="76664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654CCA6-0D59-D342-8795-F6763FA4123D}"/>
                </a:ext>
              </a:extLst>
            </p:cNvPr>
            <p:cNvCxnSpPr/>
            <p:nvPr/>
          </p:nvCxnSpPr>
          <p:spPr>
            <a:xfrm>
              <a:off x="6133171" y="3534937"/>
              <a:ext cx="2553629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7671AA7-CE4F-E547-8AEC-4749F1725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33171" y="2776654"/>
              <a:ext cx="2553629" cy="75828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3BBA761-6960-2A4A-9C8A-5146A46943D3}"/>
                </a:ext>
              </a:extLst>
            </p:cNvPr>
            <p:cNvSpPr/>
            <p:nvPr/>
          </p:nvSpPr>
          <p:spPr>
            <a:xfrm rot="20612472">
              <a:off x="7507052" y="2954007"/>
              <a:ext cx="167268" cy="1338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5304B55-283B-9445-AC98-5C0721D6DBC5}"/>
                </a:ext>
              </a:extLst>
            </p:cNvPr>
            <p:cNvSpPr/>
            <p:nvPr/>
          </p:nvSpPr>
          <p:spPr>
            <a:xfrm>
              <a:off x="6559550" y="3403600"/>
              <a:ext cx="69850" cy="139700"/>
            </a:xfrm>
            <a:custGeom>
              <a:avLst/>
              <a:gdLst>
                <a:gd name="connsiteX0" fmla="*/ 0 w 69850"/>
                <a:gd name="connsiteY0" fmla="*/ 0 h 139700"/>
                <a:gd name="connsiteX1" fmla="*/ 57150 w 69850"/>
                <a:gd name="connsiteY1" fmla="*/ 63500 h 139700"/>
                <a:gd name="connsiteX2" fmla="*/ 69850 w 69850"/>
                <a:gd name="connsiteY2" fmla="*/ 139700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" h="139700">
                  <a:moveTo>
                    <a:pt x="0" y="0"/>
                  </a:moveTo>
                  <a:cubicBezTo>
                    <a:pt x="22754" y="20108"/>
                    <a:pt x="45508" y="40217"/>
                    <a:pt x="57150" y="63500"/>
                  </a:cubicBezTo>
                  <a:cubicBezTo>
                    <a:pt x="68792" y="86783"/>
                    <a:pt x="69321" y="113241"/>
                    <a:pt x="69850" y="13970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D5E584B-2678-BB49-9E8F-C0075981C7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56400" y="3297975"/>
              <a:ext cx="482600" cy="215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005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A6693C7-B708-AC4B-B0D0-F1D599B7C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" y="-2187835"/>
            <a:ext cx="8674100" cy="1123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A6693C7-B708-AC4B-B0D0-F1D599B7C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-5577383"/>
            <a:ext cx="9055100" cy="1172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2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33535</TotalTime>
  <Words>598</Words>
  <Application>Microsoft Macintosh PowerPoint</Application>
  <PresentationFormat>On-screen Show (4:3)</PresentationFormat>
  <Paragraphs>39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Apple Chancery</vt:lpstr>
      <vt:lpstr>Arial</vt:lpstr>
      <vt:lpstr>Calibri</vt:lpstr>
      <vt:lpstr>Times New Roman</vt:lpstr>
      <vt:lpstr>Office Theme</vt:lpstr>
      <vt:lpstr>Equation</vt:lpstr>
      <vt:lpstr>General announcements</vt:lpstr>
      <vt:lpstr>PowerPoint Presentation</vt:lpstr>
      <vt:lpstr>PowerPoint Presentation</vt:lpstr>
      <vt:lpstr>PowerPoint Presentation</vt:lpstr>
      <vt:lpstr>PowerPoint Presentation</vt:lpstr>
      <vt:lpstr>Goal-less problems</vt:lpstr>
      <vt:lpstr>Goal-less problems</vt:lpstr>
      <vt:lpstr>PowerPoint Presentation</vt:lpstr>
      <vt:lpstr>PowerPoint Presentation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Microsoft Office User</cp:lastModifiedBy>
  <cp:revision>702</cp:revision>
  <cp:lastPrinted>2019-10-28T17:13:40Z</cp:lastPrinted>
  <dcterms:created xsi:type="dcterms:W3CDTF">2017-08-16T17:34:12Z</dcterms:created>
  <dcterms:modified xsi:type="dcterms:W3CDTF">2020-09-15T17:19:17Z</dcterms:modified>
</cp:coreProperties>
</file>